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E7"/>
    <a:srgbClr val="BBC4FF"/>
    <a:srgbClr val="FDF370"/>
    <a:srgbClr val="B0C5EA"/>
    <a:srgbClr val="88A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2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54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5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64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68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20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93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38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6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6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61EF1-113B-4E56-A1C3-AA5AE3843A82}" type="datetimeFigureOut">
              <a:rPr lang="ru-RU" smtClean="0"/>
              <a:t>26.02.2026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8BD3-79EA-444A-8BB4-770F51660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9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014" y="1375514"/>
            <a:ext cx="5018753" cy="1600200"/>
          </a:xfrm>
        </p:spPr>
        <p:txBody>
          <a:bodyPr>
            <a:no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QA </a:t>
            </a:r>
            <a:r>
              <a:rPr lang="ru-RU" b="1" dirty="0" err="1" smtClean="0">
                <a:latin typeface="Arial Black" panose="020B0A04020102020204" pitchFamily="34" charset="0"/>
              </a:rPr>
              <a:t>Data</a:t>
            </a:r>
            <a:r>
              <a:rPr lang="ru-RU" b="1" dirty="0" smtClean="0">
                <a:latin typeface="Arial Black" panose="020B0A04020102020204" pitchFamily="34" charset="0"/>
              </a:rPr>
              <a:t> </a:t>
            </a:r>
            <a:r>
              <a:rPr lang="ru-RU" b="1" dirty="0" err="1" smtClean="0">
                <a:latin typeface="Arial Black" panose="020B0A04020102020204" pitchFamily="34" charset="0"/>
              </a:rPr>
              <a:t>Generator</a:t>
            </a:r>
            <a:r>
              <a:rPr lang="ru-RU" b="1" dirty="0" smtClean="0">
                <a:latin typeface="Arial Black" panose="020B0A04020102020204" pitchFamily="34" charset="0"/>
              </a:rPr>
              <a:t>: Инструмент генерации тестовых данных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317" y="392109"/>
            <a:ext cx="6233892" cy="606185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014" y="5263115"/>
            <a:ext cx="4667877" cy="1403314"/>
          </a:xfrm>
        </p:spPr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75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0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4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835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0752" y="6133291"/>
            <a:ext cx="10643191" cy="563526"/>
          </a:xfrm>
          <a:prstGeom prst="rect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265812" y="1366284"/>
            <a:ext cx="308347" cy="5048770"/>
          </a:xfrm>
          <a:prstGeom prst="round2DiagRect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с двумя скругленными противолежащими углами 4"/>
          <p:cNvSpPr/>
          <p:nvPr/>
        </p:nvSpPr>
        <p:spPr>
          <a:xfrm>
            <a:off x="574159" y="5516879"/>
            <a:ext cx="2647506" cy="616411"/>
          </a:xfrm>
          <a:prstGeom prst="round2DiagRect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312241" y="5374522"/>
            <a:ext cx="3359217" cy="269507"/>
          </a:xfrm>
          <a:prstGeom prst="rect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40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003" cy="5943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5321300"/>
            <a:ext cx="2870200" cy="914400"/>
          </a:xfrm>
          <a:prstGeom prst="rect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68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136" y="1035789"/>
            <a:ext cx="4965589" cy="1600200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latin typeface="Arial Black" panose="020B0A04020102020204" pitchFamily="34" charset="0"/>
              </a:rPr>
              <a:t>Актуальность генерации тестовых данных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309" y="1506723"/>
            <a:ext cx="1285875" cy="13906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3629563"/>
            <a:ext cx="6451600" cy="2278446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67137" y="3577856"/>
            <a:ext cx="5182764" cy="2886444"/>
          </a:xfrm>
        </p:spPr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84" y="774534"/>
            <a:ext cx="5426514" cy="4986670"/>
          </a:xfrm>
          <a:prstGeom prst="rect">
            <a:avLst/>
          </a:prstGeom>
        </p:spPr>
      </p:pic>
      <p:sp>
        <p:nvSpPr>
          <p:cNvPr id="8" name="Развернутая стрелка 7"/>
          <p:cNvSpPr/>
          <p:nvPr/>
        </p:nvSpPr>
        <p:spPr>
          <a:xfrm>
            <a:off x="11100391" y="4627728"/>
            <a:ext cx="2381693" cy="2496086"/>
          </a:xfrm>
          <a:prstGeom prst="uturnArrow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9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300" y="61233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latin typeface="Arial Black" panose="020B0A04020102020204" pitchFamily="34" charset="0"/>
              </a:rPr>
              <a:t>Основные проблемы при создании тестовых данных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1921187"/>
            <a:ext cx="10515600" cy="2312559"/>
          </a:xfrm>
          <a:prstGeom prst="rect">
            <a:avLst/>
          </a:prstGeo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122025"/>
            <a:ext cx="10515600" cy="231255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93357" y="2394993"/>
            <a:ext cx="4614530" cy="1509086"/>
          </a:xfrm>
          <a:prstGeom prst="rect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Ручной ввод данных отнимает значительное количество времени и приводит к однообразию тестовых наборов, что снижает качество тестирования и повышает нагрузку на инженера.</a:t>
            </a:r>
          </a:p>
          <a:p>
            <a:pPr algn="ctr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145618" y="2163405"/>
            <a:ext cx="4614531" cy="1902760"/>
          </a:xfrm>
          <a:prstGeom prst="roundRect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Отсутствует механизм </a:t>
            </a:r>
            <a:r>
              <a:rPr lang="ru-RU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прослеживаемости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сгенерированных данных, что не позволяет контролировать источники и </a:t>
            </a:r>
            <a:r>
              <a:rPr lang="ru-RU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воспроизводимость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тестов в дальнейшем.</a:t>
            </a:r>
          </a:p>
          <a:p>
            <a:pPr algn="ctr"/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16416" y="4444068"/>
            <a:ext cx="4774021" cy="1780193"/>
          </a:xfrm>
          <a:prstGeom prst="roundRect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Использование настоящих пользовательских данных нарушает законодательство о защите персональной информации, что создает риски для организации.</a:t>
            </a:r>
          </a:p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45618" y="4233745"/>
            <a:ext cx="4922875" cy="2016549"/>
          </a:xfrm>
          <a:prstGeom prst="roundRect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Нет обеспечения соответствия отечественным стандартам и нормам, что усложняет внедрение и повышает риски несоответствия аудитам.</a:t>
            </a:r>
          </a:p>
          <a:p>
            <a:pPr algn="ctr"/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98" y="1821335"/>
            <a:ext cx="11004402" cy="466393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69284" y="5718175"/>
            <a:ext cx="352425" cy="914400"/>
          </a:xfrm>
          <a:prstGeom prst="rect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47700" y="5805488"/>
            <a:ext cx="1808164" cy="679782"/>
          </a:xfrm>
          <a:prstGeom prst="rect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64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Цель и ключевые задачи проекта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7" y="1135486"/>
            <a:ext cx="923925" cy="23717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300162" y="1752885"/>
            <a:ext cx="46328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Создать эффективный инструмент, способный автоматически генерировать разнообразные тестовые данные с сохранением их качества и реализующим требования по безопасности.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076754"/>
            <a:ext cx="695325" cy="8953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300161" y="4168814"/>
            <a:ext cx="4632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Разработать модульную архитектуру решения, позволяющую адаптировать и расширять функционал под разные нужды QA-инженеров.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77" y="1690688"/>
            <a:ext cx="790575" cy="78105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311656" y="1752885"/>
            <a:ext cx="4651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Реализовать генератор на языке </a:t>
            </a:r>
            <a:r>
              <a:rPr lang="ru-RU" dirty="0" err="1" smtClean="0">
                <a:latin typeface="Century Gothic" panose="020B0502020202020204" pitchFamily="34" charset="0"/>
              </a:rPr>
              <a:t>Python</a:t>
            </a:r>
            <a:r>
              <a:rPr lang="ru-RU" dirty="0" smtClean="0">
                <a:latin typeface="Century Gothic" panose="020B0502020202020204" pitchFamily="34" charset="0"/>
              </a:rPr>
              <a:t> с веб-интерфейсом для удобства настройки и управления процессом генерации.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101" y="4076754"/>
            <a:ext cx="619125" cy="6477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311656" y="4076754"/>
            <a:ext cx="50397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Обеспечить соответствие требованиям ГОСТ по </a:t>
            </a:r>
            <a:r>
              <a:rPr lang="ru-RU" dirty="0" err="1" smtClean="0">
                <a:latin typeface="Century Gothic" panose="020B0502020202020204" pitchFamily="34" charset="0"/>
              </a:rPr>
              <a:t>прослеживаемости</a:t>
            </a:r>
            <a:r>
              <a:rPr lang="ru-RU" dirty="0" smtClean="0">
                <a:latin typeface="Century Gothic" panose="020B0502020202020204" pitchFamily="34" charset="0"/>
              </a:rPr>
              <a:t> и техническому документированию, сопровождая проект подробными инструкциями.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1" y="1773522"/>
            <a:ext cx="12083823" cy="437774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0" y="5633707"/>
            <a:ext cx="5431758" cy="914400"/>
          </a:xfrm>
          <a:prstGeom prst="rect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143500" y="5468771"/>
            <a:ext cx="103186" cy="93082"/>
          </a:xfrm>
          <a:prstGeom prst="ellipse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54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>
                <a:latin typeface="Arial Black" panose="020B0A04020102020204" pitchFamily="34" charset="0"/>
              </a:rPr>
              <a:t>Структура архитектуры QA </a:t>
            </a:r>
            <a:r>
              <a:rPr lang="ru-RU" sz="3600" dirty="0" err="1" smtClean="0">
                <a:latin typeface="Arial Black" panose="020B0A04020102020204" pitchFamily="34" charset="0"/>
              </a:rPr>
              <a:t>Data</a:t>
            </a:r>
            <a:r>
              <a:rPr lang="ru-RU" sz="3600" dirty="0" smtClean="0">
                <a:latin typeface="Arial Black" panose="020B0A04020102020204" pitchFamily="34" charset="0"/>
              </a:rPr>
              <a:t> </a:t>
            </a:r>
            <a:r>
              <a:rPr lang="ru-RU" sz="3600" dirty="0" err="1" smtClean="0">
                <a:latin typeface="Arial Black" panose="020B0A04020102020204" pitchFamily="34" charset="0"/>
              </a:rPr>
              <a:t>Generator</a:t>
            </a:r>
            <a:r>
              <a:rPr lang="ru-RU" sz="3600" dirty="0" smtClean="0">
                <a:latin typeface="Arial Black" panose="020B0A04020102020204" pitchFamily="34" charset="0"/>
              </a:rPr>
              <a:t/>
            </a:r>
            <a:br>
              <a:rPr lang="ru-RU" sz="3600" dirty="0" smtClean="0">
                <a:latin typeface="Arial Black" panose="020B0A04020102020204" pitchFamily="34" charset="0"/>
              </a:rPr>
            </a:b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68" y="1162999"/>
            <a:ext cx="11821264" cy="29553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4118315"/>
            <a:ext cx="3712029" cy="25546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45428" y="4118315"/>
            <a:ext cx="3664312" cy="25546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482" y="4118315"/>
            <a:ext cx="3672660" cy="25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0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Arial Black" panose="020B0A04020102020204" pitchFamily="34" charset="0"/>
              </a:rPr>
              <a:t>Технологический стек проекта</a:t>
            </a:r>
            <a:br>
              <a:rPr lang="ru-RU" sz="3600" dirty="0" smtClean="0">
                <a:latin typeface="Arial Black" panose="020B0A04020102020204" pitchFamily="34" charset="0"/>
              </a:rPr>
            </a:b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" y="1690688"/>
            <a:ext cx="11864341" cy="35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096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Ключевой функционал инструмента</a:t>
            </a:r>
            <a:br>
              <a:rPr lang="ru-RU" dirty="0" smtClean="0">
                <a:latin typeface="Arial Black" panose="020B0A04020102020204" pitchFamily="34" charset="0"/>
              </a:rPr>
            </a:b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94" y="1688551"/>
            <a:ext cx="11675411" cy="4858526"/>
          </a:xfrm>
          <a:prstGeom prst="rect">
            <a:avLst/>
          </a:prstGeom>
        </p:spPr>
      </p:pic>
      <p:sp>
        <p:nvSpPr>
          <p:cNvPr id="5" name="Прямоугольник с двумя скругленными соседними углами 4"/>
          <p:cNvSpPr/>
          <p:nvPr/>
        </p:nvSpPr>
        <p:spPr>
          <a:xfrm>
            <a:off x="258294" y="5251677"/>
            <a:ext cx="2264228" cy="1295400"/>
          </a:xfrm>
          <a:prstGeom prst="round2SameRect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5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4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Демонстрация функционала QA </a:t>
            </a:r>
            <a:r>
              <a:rPr lang="ru-RU" dirty="0" err="1" smtClean="0">
                <a:latin typeface="Arial Black" panose="020B0A04020102020204" pitchFamily="34" charset="0"/>
              </a:rPr>
              <a:t>Data</a:t>
            </a:r>
            <a:r>
              <a:rPr lang="ru-RU" dirty="0" smtClean="0">
                <a:latin typeface="Arial Black" panose="020B0A04020102020204" pitchFamily="34" charset="0"/>
              </a:rPr>
              <a:t> </a:t>
            </a:r>
            <a:r>
              <a:rPr lang="ru-RU" dirty="0" err="1" smtClean="0">
                <a:latin typeface="Arial Black" panose="020B0A04020102020204" pitchFamily="34" charset="0"/>
              </a:rPr>
              <a:t>Generator</a:t>
            </a:r>
            <a:r>
              <a:rPr lang="ru-RU" dirty="0" smtClean="0">
                <a:latin typeface="Arial Black" panose="020B0A04020102020204" pitchFamily="34" charset="0"/>
              </a:rPr>
              <a:t/>
            </a:r>
            <a:br>
              <a:rPr lang="ru-RU" dirty="0" smtClean="0">
                <a:latin typeface="Arial Black" panose="020B0A04020102020204" pitchFamily="34" charset="0"/>
              </a:rPr>
            </a:b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74258" y="60293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Интерфейс пользователя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860658" y="60293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Генерация данных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7-конечная звезда 4"/>
          <p:cNvSpPr/>
          <p:nvPr/>
        </p:nvSpPr>
        <p:spPr>
          <a:xfrm>
            <a:off x="-648586" y="5433238"/>
            <a:ext cx="2137144" cy="1977656"/>
          </a:xfrm>
          <a:prstGeom prst="star7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08292"/>
            <a:ext cx="8293100" cy="4386995"/>
          </a:xfrm>
          <a:prstGeom prst="rect">
            <a:avLst/>
          </a:prstGeom>
        </p:spPr>
      </p:pic>
      <p:sp>
        <p:nvSpPr>
          <p:cNvPr id="8" name="Облако 7"/>
          <p:cNvSpPr/>
          <p:nvPr/>
        </p:nvSpPr>
        <p:spPr>
          <a:xfrm>
            <a:off x="10236200" y="-830606"/>
            <a:ext cx="2961758" cy="2527299"/>
          </a:xfrm>
          <a:prstGeom prst="cloud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18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6367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Arial Black" panose="020B0A04020102020204" pitchFamily="34" charset="0"/>
              </a:rPr>
              <a:t>Основные результаты выполнения проекта</a:t>
            </a:r>
            <a:br>
              <a:rPr lang="ru-RU" sz="3200" dirty="0" smtClean="0">
                <a:latin typeface="Arial Black" panose="020B0A04020102020204" pitchFamily="34" charset="0"/>
              </a:rPr>
            </a:br>
            <a:endParaRPr lang="ru-RU" sz="3200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202" y="877827"/>
            <a:ext cx="10515600" cy="23583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2" y="3531854"/>
            <a:ext cx="10515600" cy="2358327"/>
          </a:xfrm>
          <a:prstGeom prst="rect">
            <a:avLst/>
          </a:prstGeom>
        </p:spPr>
      </p:pic>
      <p:sp>
        <p:nvSpPr>
          <p:cNvPr id="6" name="Прямоугольник с одним скругленным углом 5"/>
          <p:cNvSpPr/>
          <p:nvPr/>
        </p:nvSpPr>
        <p:spPr>
          <a:xfrm>
            <a:off x="991402" y="4086286"/>
            <a:ext cx="4417996" cy="1602422"/>
          </a:xfrm>
          <a:prstGeom prst="round1Rect">
            <a:avLst/>
          </a:prstGeom>
          <a:solidFill>
            <a:srgbClr val="FDF370"/>
          </a:solidFill>
          <a:ln>
            <a:solidFill>
              <a:srgbClr val="FDF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Подготовлена подробная техническая документация и инструкции пользователя, облегчающие внедрение и адаптацию инструмента.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6285296" y="4086286"/>
            <a:ext cx="4427622" cy="1260909"/>
          </a:xfrm>
          <a:prstGeom prst="round2DiagRect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3" y="3610903"/>
            <a:ext cx="10705298" cy="2279278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991401" y="5255395"/>
            <a:ext cx="1896178" cy="534050"/>
          </a:xfrm>
          <a:prstGeom prst="roundRect">
            <a:avLst/>
          </a:prstGeom>
          <a:solidFill>
            <a:srgbClr val="BBC4FF"/>
          </a:solidFill>
          <a:ln>
            <a:solidFill>
              <a:srgbClr val="BBC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15201" y="5806508"/>
            <a:ext cx="10515601" cy="390821"/>
          </a:xfrm>
          <a:prstGeom prst="rect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73766" y="4378249"/>
            <a:ext cx="317634" cy="2479751"/>
          </a:xfrm>
          <a:prstGeom prst="rect">
            <a:avLst/>
          </a:prstGeom>
          <a:solidFill>
            <a:srgbClr val="FAF9E7"/>
          </a:solidFill>
          <a:ln>
            <a:solidFill>
              <a:srgbClr val="FAF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127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203</Words>
  <Application>Microsoft Office PowerPoint</Application>
  <PresentationFormat>Широкоэкранный</PresentationFormat>
  <Paragraphs>22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Century Gothic</vt:lpstr>
      <vt:lpstr>Тема Office</vt:lpstr>
      <vt:lpstr>QA Data Generator: Инструмент генерации тестовых данных </vt:lpstr>
      <vt:lpstr>Актуальность генерации тестовых данных </vt:lpstr>
      <vt:lpstr>Основные проблемы при создании тестовых данных </vt:lpstr>
      <vt:lpstr>Цель и ключевые задачи проекта </vt:lpstr>
      <vt:lpstr>Структура архитектуры QA Data Generator </vt:lpstr>
      <vt:lpstr>Технологический стек проекта </vt:lpstr>
      <vt:lpstr>Ключевой функционал инструмента </vt:lpstr>
      <vt:lpstr>Демонстрация функционала QA Data Generator </vt:lpstr>
      <vt:lpstr>Основные результаты выполнения проекта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Data Generator: Инструмент генерации тестовых данных </dc:title>
  <dc:creator>LENOVO</dc:creator>
  <cp:lastModifiedBy>LENOVO</cp:lastModifiedBy>
  <cp:revision>10</cp:revision>
  <dcterms:created xsi:type="dcterms:W3CDTF">2026-02-26T08:29:35Z</dcterms:created>
  <dcterms:modified xsi:type="dcterms:W3CDTF">2026-02-26T12:12:09Z</dcterms:modified>
</cp:coreProperties>
</file>